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8"/>
  </p:notesMasterIdLst>
  <p:sldIdLst>
    <p:sldId id="256" r:id="rId2"/>
    <p:sldId id="360" r:id="rId3"/>
    <p:sldId id="361" r:id="rId4"/>
    <p:sldId id="269" r:id="rId5"/>
    <p:sldId id="270" r:id="rId6"/>
    <p:sldId id="288" r:id="rId7"/>
    <p:sldId id="289" r:id="rId8"/>
    <p:sldId id="290" r:id="rId9"/>
    <p:sldId id="257" r:id="rId10"/>
    <p:sldId id="271" r:id="rId11"/>
    <p:sldId id="272" r:id="rId12"/>
    <p:sldId id="273" r:id="rId13"/>
    <p:sldId id="304" r:id="rId14"/>
    <p:sldId id="318" r:id="rId15"/>
    <p:sldId id="319" r:id="rId16"/>
    <p:sldId id="320" r:id="rId17"/>
    <p:sldId id="321" r:id="rId18"/>
    <p:sldId id="358" r:id="rId19"/>
    <p:sldId id="359" r:id="rId20"/>
    <p:sldId id="322" r:id="rId21"/>
    <p:sldId id="274" r:id="rId22"/>
    <p:sldId id="286" r:id="rId23"/>
    <p:sldId id="275" r:id="rId24"/>
    <p:sldId id="305" r:id="rId25"/>
    <p:sldId id="279" r:id="rId26"/>
    <p:sldId id="280" r:id="rId27"/>
    <p:sldId id="308" r:id="rId28"/>
    <p:sldId id="293" r:id="rId29"/>
    <p:sldId id="281" r:id="rId30"/>
    <p:sldId id="287" r:id="rId31"/>
    <p:sldId id="291" r:id="rId32"/>
    <p:sldId id="324" r:id="rId33"/>
    <p:sldId id="330" r:id="rId34"/>
    <p:sldId id="325" r:id="rId35"/>
    <p:sldId id="362" r:id="rId36"/>
    <p:sldId id="327" r:id="rId37"/>
    <p:sldId id="328" r:id="rId38"/>
    <p:sldId id="329" r:id="rId39"/>
    <p:sldId id="268" r:id="rId40"/>
    <p:sldId id="331" r:id="rId41"/>
    <p:sldId id="332" r:id="rId42"/>
    <p:sldId id="333" r:id="rId43"/>
    <p:sldId id="336" r:id="rId44"/>
    <p:sldId id="346" r:id="rId45"/>
    <p:sldId id="334" r:id="rId46"/>
    <p:sldId id="335" r:id="rId47"/>
    <p:sldId id="342" r:id="rId48"/>
    <p:sldId id="347" r:id="rId49"/>
    <p:sldId id="348" r:id="rId50"/>
    <p:sldId id="337" r:id="rId51"/>
    <p:sldId id="343" r:id="rId52"/>
    <p:sldId id="338" r:id="rId53"/>
    <p:sldId id="349" r:id="rId54"/>
    <p:sldId id="277" r:id="rId55"/>
    <p:sldId id="339" r:id="rId56"/>
    <p:sldId id="345" r:id="rId57"/>
    <p:sldId id="350" r:id="rId58"/>
    <p:sldId id="297" r:id="rId59"/>
    <p:sldId id="307" r:id="rId60"/>
    <p:sldId id="302" r:id="rId61"/>
    <p:sldId id="303" r:id="rId62"/>
    <p:sldId id="363" r:id="rId63"/>
    <p:sldId id="298" r:id="rId64"/>
    <p:sldId id="296" r:id="rId65"/>
    <p:sldId id="316" r:id="rId66"/>
    <p:sldId id="351" r:id="rId67"/>
    <p:sldId id="352" r:id="rId68"/>
    <p:sldId id="353" r:id="rId69"/>
    <p:sldId id="354" r:id="rId70"/>
    <p:sldId id="364" r:id="rId71"/>
    <p:sldId id="355" r:id="rId72"/>
    <p:sldId id="294" r:id="rId73"/>
    <p:sldId id="365" r:id="rId74"/>
    <p:sldId id="356" r:id="rId75"/>
    <p:sldId id="357" r:id="rId76"/>
    <p:sldId id="366" r:id="rId7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30" autoAdjust="0"/>
    <p:restoredTop sz="94676" autoAdjust="0"/>
  </p:normalViewPr>
  <p:slideViewPr>
    <p:cSldViewPr>
      <p:cViewPr>
        <p:scale>
          <a:sx n="60" d="100"/>
          <a:sy n="60" d="100"/>
        </p:scale>
        <p:origin x="60" y="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9637D-F342-4D2A-9820-E4D4FFD20311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76CD4-AB11-4D29-B95C-129E3C767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BE6095-F030-4593-BA72-5FE0B3F7C4EC}" type="slidenum">
              <a:rPr lang="en-US"/>
              <a:pPr/>
              <a:t>14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9557DA-B33B-48A7-8425-45C91A7D8831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C915B-6B1C-4A46-8CA1-E9EDD06218DC}" type="slidenum">
              <a:rPr lang="en-US"/>
              <a:pPr/>
              <a:t>15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C915B-6B1C-4A46-8CA1-E9EDD06218DC}" type="slidenum">
              <a:rPr lang="en-US"/>
              <a:pPr/>
              <a:t>16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Lori L. Conrad, PEBC                       www.pebc.org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2664CE-0361-4EBE-A478-EA9B496A4CB0}" type="slidenum">
              <a:rPr lang="en-US"/>
              <a:pPr/>
              <a:t>19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B857-7939-4C45-8D70-E650E8149B8A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43936-29EC-4EF1-A028-4F011E817BDD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C71C0-B3EE-4A8D-9591-75B35C3D247A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5A62F-39F5-4D1F-9201-E0BB2C6EAE44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0EDB37-6A25-4822-A4D4-CE521A83181F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9D943-1597-4E16-BC5D-98E96DB5E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82ADC-3CE0-4495-889E-8F4EE88A9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08F9CB6-0ADD-42DD-AEF1-2D1869A9601C}" type="datetimeFigureOut">
              <a:rPr lang="en-US" smtClean="0"/>
              <a:pPr/>
              <a:t>4/16/2011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http://www.cartoonstock.com/newscartoons/cartoonists/cwl/lowres/cwln161l.jpg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kids-learn.org/ladybugs/malossi/malossi.htm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gif"/><Relationship Id="rId4" Type="http://schemas.openxmlformats.org/officeDocument/2006/relationships/hyperlink" Target="http://www.google.com/images?q=kwl+chart&amp;hl=en&amp;sa=G&amp;biw=1200&amp;bih=455&amp;gbv=2&amp;tbs=isch:1" TargetMode="Externa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Designing Instruction That Leads to Understanding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Thinking through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Aloud: </a:t>
            </a:r>
            <a:r>
              <a:rPr lang="en-US" dirty="0" err="1" smtClean="0"/>
              <a:t>Cris</a:t>
            </a:r>
            <a:r>
              <a:rPr lang="en-US" dirty="0" smtClean="0"/>
              <a:t> </a:t>
            </a:r>
            <a:r>
              <a:rPr lang="en-US" dirty="0" err="1" smtClean="0"/>
              <a:t>Tovani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Author of </a:t>
            </a:r>
            <a:r>
              <a:rPr lang="en-US" i="1" dirty="0" smtClean="0"/>
              <a:t>I Read It, But I Don’t Get It </a:t>
            </a:r>
            <a:r>
              <a:rPr lang="en-US" dirty="0" smtClean="0"/>
              <a:t>and </a:t>
            </a:r>
            <a:r>
              <a:rPr lang="en-US" i="1" dirty="0" smtClean="0"/>
              <a:t>Do I Really Have to Teach Reading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And high school classroom teacher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2819400" cy="35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971800"/>
            <a:ext cx="2844356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Penny Kittle</a:t>
            </a:r>
            <a:endParaRPr lang="en-US" dirty="0"/>
          </a:p>
        </p:txBody>
      </p:sp>
      <p:pic>
        <p:nvPicPr>
          <p:cNvPr id="5" name="Content Placeholder 3" descr="fish ocean sea water wet beach sand life prehistory prehistoric prehistory evolution evolutional cartoons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600200"/>
            <a:ext cx="41910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Trios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two people </a:t>
            </a:r>
          </a:p>
          <a:p>
            <a:r>
              <a:rPr lang="en-US" dirty="0" smtClean="0"/>
              <a:t>Introduce yourselves</a:t>
            </a:r>
          </a:p>
          <a:p>
            <a:r>
              <a:rPr lang="en-US" dirty="0" smtClean="0"/>
              <a:t>Explore ideas</a:t>
            </a:r>
            <a:endParaRPr lang="en-US" dirty="0"/>
          </a:p>
        </p:txBody>
      </p:sp>
      <p:pic>
        <p:nvPicPr>
          <p:cNvPr id="32769" name="Picture 1" descr="C:\Users\steviq\AppData\Local\Microsoft\Windows\Temporary Internet Files\Content.IE5\NIEA0P9U\MC9001963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276600"/>
            <a:ext cx="2464120" cy="319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914400" y="4572000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http://readingandthinking.wikispaces.com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800" b="1" dirty="0"/>
              <a:t>THE MONTILLATION OF TRAXOLINE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	It is very important that you learn about </a:t>
            </a:r>
            <a:r>
              <a:rPr lang="en-US" dirty="0" err="1"/>
              <a:t>traxoline</a:t>
            </a:r>
            <a:r>
              <a:rPr lang="en-US" dirty="0"/>
              <a:t>. </a:t>
            </a:r>
            <a:r>
              <a:rPr lang="en-US" dirty="0" err="1"/>
              <a:t>Traxoline</a:t>
            </a:r>
            <a:r>
              <a:rPr lang="en-US" dirty="0"/>
              <a:t> is a new form of </a:t>
            </a:r>
            <a:r>
              <a:rPr lang="en-US" dirty="0" err="1"/>
              <a:t>zionter</a:t>
            </a:r>
            <a:r>
              <a:rPr lang="en-US" dirty="0"/>
              <a:t>. It is </a:t>
            </a:r>
            <a:r>
              <a:rPr lang="en-US" dirty="0" err="1"/>
              <a:t>montilled</a:t>
            </a:r>
            <a:r>
              <a:rPr lang="en-US" dirty="0"/>
              <a:t> in </a:t>
            </a:r>
            <a:r>
              <a:rPr lang="en-US" dirty="0" err="1"/>
              <a:t>Ceristanna</a:t>
            </a:r>
            <a:r>
              <a:rPr lang="en-US" dirty="0"/>
              <a:t>. The </a:t>
            </a:r>
            <a:r>
              <a:rPr lang="en-US" dirty="0" err="1"/>
              <a:t>Ceristannians</a:t>
            </a:r>
            <a:r>
              <a:rPr lang="en-US" dirty="0"/>
              <a:t> </a:t>
            </a:r>
            <a:r>
              <a:rPr lang="en-US" dirty="0" err="1"/>
              <a:t>gristeriate</a:t>
            </a:r>
            <a:r>
              <a:rPr lang="en-US" dirty="0"/>
              <a:t> large amounts of </a:t>
            </a:r>
            <a:r>
              <a:rPr lang="en-US" dirty="0" err="1"/>
              <a:t>fevon</a:t>
            </a:r>
            <a:r>
              <a:rPr lang="en-US" dirty="0"/>
              <a:t> and then </a:t>
            </a:r>
            <a:r>
              <a:rPr lang="en-US" dirty="0" err="1"/>
              <a:t>bracter</a:t>
            </a:r>
            <a:r>
              <a:rPr lang="en-US" dirty="0"/>
              <a:t> it to </a:t>
            </a:r>
            <a:r>
              <a:rPr lang="en-US" dirty="0" err="1"/>
              <a:t>quasel</a:t>
            </a:r>
            <a:r>
              <a:rPr lang="en-US" dirty="0"/>
              <a:t> </a:t>
            </a:r>
            <a:r>
              <a:rPr lang="en-US" dirty="0" err="1"/>
              <a:t>traxoline</a:t>
            </a:r>
            <a:r>
              <a:rPr lang="en-US" dirty="0"/>
              <a:t>. </a:t>
            </a:r>
            <a:r>
              <a:rPr lang="en-US" dirty="0" err="1"/>
              <a:t>Traxoline</a:t>
            </a:r>
            <a:r>
              <a:rPr lang="en-US" dirty="0"/>
              <a:t> may well be one of our must </a:t>
            </a:r>
            <a:r>
              <a:rPr lang="en-US" dirty="0" err="1"/>
              <a:t>lukized</a:t>
            </a:r>
            <a:r>
              <a:rPr lang="en-US" dirty="0"/>
              <a:t> </a:t>
            </a:r>
            <a:r>
              <a:rPr lang="en-US" dirty="0" err="1"/>
              <a:t>snezlaus</a:t>
            </a:r>
            <a:r>
              <a:rPr lang="en-US" dirty="0"/>
              <a:t> in the future because of our </a:t>
            </a:r>
            <a:r>
              <a:rPr lang="en-US" dirty="0" err="1"/>
              <a:t>zionter</a:t>
            </a:r>
            <a:r>
              <a:rPr lang="en-US" dirty="0"/>
              <a:t> </a:t>
            </a:r>
            <a:r>
              <a:rPr lang="en-US" dirty="0" err="1"/>
              <a:t>lescelidge</a:t>
            </a:r>
            <a:r>
              <a:rPr lang="en-US" dirty="0"/>
              <a:t>.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comprehension quiz….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It is very important that you learn about </a:t>
            </a:r>
            <a:r>
              <a:rPr lang="en-US" dirty="0" err="1" smtClean="0"/>
              <a:t>traxoline</a:t>
            </a:r>
            <a:r>
              <a:rPr lang="en-US" dirty="0" smtClean="0"/>
              <a:t>. </a:t>
            </a:r>
            <a:r>
              <a:rPr lang="en-US" dirty="0" err="1" smtClean="0"/>
              <a:t>Traxoline</a:t>
            </a:r>
            <a:r>
              <a:rPr lang="en-US" dirty="0" smtClean="0"/>
              <a:t> is a new form of </a:t>
            </a:r>
            <a:r>
              <a:rPr lang="en-US" dirty="0" err="1" smtClean="0"/>
              <a:t>zionter</a:t>
            </a:r>
            <a:r>
              <a:rPr lang="en-US" dirty="0" smtClean="0"/>
              <a:t>. It is </a:t>
            </a:r>
            <a:r>
              <a:rPr lang="en-US" dirty="0" err="1" smtClean="0"/>
              <a:t>montilled</a:t>
            </a:r>
            <a:r>
              <a:rPr lang="en-US" dirty="0" smtClean="0"/>
              <a:t> in </a:t>
            </a:r>
            <a:r>
              <a:rPr lang="en-US" dirty="0" err="1" smtClean="0"/>
              <a:t>Ceristanna</a:t>
            </a:r>
            <a:r>
              <a:rPr lang="en-US" dirty="0" smtClean="0"/>
              <a:t>. The </a:t>
            </a:r>
            <a:r>
              <a:rPr lang="en-US" dirty="0" err="1" smtClean="0"/>
              <a:t>Ceristannians</a:t>
            </a:r>
            <a:r>
              <a:rPr lang="en-US" dirty="0" smtClean="0"/>
              <a:t> </a:t>
            </a:r>
            <a:r>
              <a:rPr lang="en-US" dirty="0" err="1" smtClean="0"/>
              <a:t>gristeriate</a:t>
            </a:r>
            <a:r>
              <a:rPr lang="en-US" dirty="0" smtClean="0"/>
              <a:t> large amounts of </a:t>
            </a:r>
            <a:r>
              <a:rPr lang="en-US" dirty="0" err="1" smtClean="0"/>
              <a:t>fevon</a:t>
            </a:r>
            <a:r>
              <a:rPr lang="en-US" dirty="0" smtClean="0"/>
              <a:t> and then </a:t>
            </a:r>
            <a:r>
              <a:rPr lang="en-US" dirty="0" err="1" smtClean="0"/>
              <a:t>bracter</a:t>
            </a:r>
            <a:r>
              <a:rPr lang="en-US" dirty="0" smtClean="0"/>
              <a:t> it to </a:t>
            </a:r>
            <a:r>
              <a:rPr lang="en-US" dirty="0" err="1" smtClean="0"/>
              <a:t>quasel</a:t>
            </a:r>
            <a:r>
              <a:rPr lang="en-US" dirty="0" smtClean="0"/>
              <a:t> </a:t>
            </a:r>
            <a:r>
              <a:rPr lang="en-US" dirty="0" err="1" smtClean="0"/>
              <a:t>traxoline</a:t>
            </a:r>
            <a:r>
              <a:rPr lang="en-US" dirty="0" smtClean="0"/>
              <a:t>. </a:t>
            </a:r>
            <a:r>
              <a:rPr lang="en-US" dirty="0" err="1" smtClean="0"/>
              <a:t>Traxoline</a:t>
            </a:r>
            <a:r>
              <a:rPr lang="en-US" dirty="0" smtClean="0"/>
              <a:t> may well be one of our must </a:t>
            </a:r>
            <a:r>
              <a:rPr lang="en-US" dirty="0" err="1" smtClean="0"/>
              <a:t>lukized</a:t>
            </a:r>
            <a:r>
              <a:rPr lang="en-US" dirty="0" smtClean="0"/>
              <a:t> </a:t>
            </a:r>
            <a:r>
              <a:rPr lang="en-US" dirty="0" err="1" smtClean="0"/>
              <a:t>snezlaus</a:t>
            </a:r>
            <a:r>
              <a:rPr lang="en-US" dirty="0" smtClean="0"/>
              <a:t> in the future because of our </a:t>
            </a:r>
            <a:r>
              <a:rPr lang="en-US" dirty="0" err="1" smtClean="0"/>
              <a:t>zionter</a:t>
            </a:r>
            <a:r>
              <a:rPr lang="en-US" dirty="0" smtClean="0"/>
              <a:t> </a:t>
            </a:r>
            <a:r>
              <a:rPr lang="en-US" dirty="0" err="1" smtClean="0"/>
              <a:t>lescelidge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33400" indent="-533400"/>
            <a:r>
              <a:rPr lang="en-US" dirty="0" smtClean="0"/>
              <a:t>What is a </a:t>
            </a:r>
            <a:r>
              <a:rPr lang="en-US" dirty="0" err="1" smtClean="0"/>
              <a:t>traxoline</a:t>
            </a:r>
            <a:r>
              <a:rPr lang="en-US" dirty="0" smtClean="0"/>
              <a:t>? </a:t>
            </a:r>
          </a:p>
          <a:p>
            <a:pPr marL="533400" indent="-533400">
              <a:buNone/>
            </a:pPr>
            <a:r>
              <a:rPr lang="en-US" dirty="0" smtClean="0"/>
              <a:t> </a:t>
            </a:r>
            <a:endParaRPr lang="en-US" i="1" dirty="0" smtClean="0"/>
          </a:p>
          <a:p>
            <a:pPr marL="533400" indent="-533400"/>
            <a:r>
              <a:rPr lang="en-US" dirty="0" smtClean="0"/>
              <a:t>Where is </a:t>
            </a:r>
            <a:r>
              <a:rPr lang="en-US" dirty="0" err="1" smtClean="0"/>
              <a:t>traxoline</a:t>
            </a:r>
            <a:r>
              <a:rPr lang="en-US" dirty="0" smtClean="0"/>
              <a:t> </a:t>
            </a:r>
            <a:r>
              <a:rPr lang="en-US" dirty="0" err="1" smtClean="0"/>
              <a:t>montilled</a:t>
            </a:r>
            <a:r>
              <a:rPr lang="en-US" dirty="0" smtClean="0"/>
              <a:t>? </a:t>
            </a:r>
            <a:endParaRPr lang="en-US" i="1" dirty="0" smtClean="0"/>
          </a:p>
          <a:p>
            <a:pPr marL="533400" indent="-533400"/>
            <a:endParaRPr lang="en-US" i="1" dirty="0" smtClean="0"/>
          </a:p>
          <a:p>
            <a:pPr marL="533400" indent="-533400"/>
            <a:r>
              <a:rPr lang="en-US" dirty="0" smtClean="0"/>
              <a:t>How is </a:t>
            </a:r>
            <a:r>
              <a:rPr lang="en-US" dirty="0" err="1" smtClean="0"/>
              <a:t>traxoline</a:t>
            </a:r>
            <a:r>
              <a:rPr lang="en-US" dirty="0" smtClean="0"/>
              <a:t> </a:t>
            </a:r>
            <a:r>
              <a:rPr lang="en-US" dirty="0" err="1" smtClean="0"/>
              <a:t>quaselled</a:t>
            </a:r>
            <a:r>
              <a:rPr lang="en-US" dirty="0" smtClean="0"/>
              <a:t>? </a:t>
            </a:r>
          </a:p>
          <a:p>
            <a:pPr marL="533400" indent="-533400">
              <a:buNone/>
            </a:pPr>
            <a:endParaRPr lang="en-US" i="1" dirty="0" smtClean="0"/>
          </a:p>
          <a:p>
            <a:pPr marL="533400" indent="-533400"/>
            <a:r>
              <a:rPr lang="en-US" dirty="0" smtClean="0"/>
              <a:t>Why is it important to know about </a:t>
            </a:r>
            <a:r>
              <a:rPr lang="en-US" dirty="0" err="1" smtClean="0"/>
              <a:t>traxoline</a:t>
            </a:r>
            <a:r>
              <a:rPr lang="en-US" dirty="0" smtClean="0"/>
              <a:t>? 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answers….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/>
            <a:r>
              <a:rPr lang="en-US" sz="2400" dirty="0"/>
              <a:t>What is a </a:t>
            </a:r>
            <a:r>
              <a:rPr lang="en-US" sz="2400" dirty="0" err="1"/>
              <a:t>traxoline</a:t>
            </a:r>
            <a:r>
              <a:rPr lang="en-US" sz="2400" dirty="0"/>
              <a:t>?  </a:t>
            </a:r>
            <a:r>
              <a:rPr lang="en-US" sz="2400" i="1" dirty="0" err="1"/>
              <a:t>Taxoline</a:t>
            </a:r>
            <a:r>
              <a:rPr lang="en-US" sz="2400" i="1" dirty="0"/>
              <a:t> is a new form of </a:t>
            </a:r>
            <a:r>
              <a:rPr lang="en-US" sz="2400" i="1" dirty="0" err="1"/>
              <a:t>zionter</a:t>
            </a:r>
            <a:r>
              <a:rPr lang="en-US" sz="2400" i="1" dirty="0"/>
              <a:t>.</a:t>
            </a:r>
          </a:p>
          <a:p>
            <a:pPr marL="533400" indent="-533400"/>
            <a:r>
              <a:rPr lang="en-US" sz="2400" dirty="0"/>
              <a:t>Where is </a:t>
            </a:r>
            <a:r>
              <a:rPr lang="en-US" sz="2400" dirty="0" err="1"/>
              <a:t>traxoline</a:t>
            </a:r>
            <a:r>
              <a:rPr lang="en-US" sz="2400" dirty="0"/>
              <a:t> </a:t>
            </a:r>
            <a:r>
              <a:rPr lang="en-US" sz="2400" dirty="0" err="1"/>
              <a:t>montilled</a:t>
            </a:r>
            <a:r>
              <a:rPr lang="en-US" sz="2400" dirty="0"/>
              <a:t>? </a:t>
            </a:r>
            <a:r>
              <a:rPr lang="en-US" sz="2400" i="1" dirty="0" err="1"/>
              <a:t>Traxoline</a:t>
            </a:r>
            <a:r>
              <a:rPr lang="en-US" sz="2400" i="1" dirty="0"/>
              <a:t> is </a:t>
            </a:r>
            <a:r>
              <a:rPr lang="en-US" sz="2400" i="1" dirty="0" err="1"/>
              <a:t>montilled</a:t>
            </a:r>
            <a:r>
              <a:rPr lang="en-US" sz="2400" i="1" dirty="0"/>
              <a:t> in </a:t>
            </a:r>
            <a:r>
              <a:rPr lang="en-US" sz="2400" i="1" dirty="0" err="1"/>
              <a:t>Ceristanna</a:t>
            </a:r>
            <a:r>
              <a:rPr lang="en-US" sz="2400" i="1" dirty="0"/>
              <a:t>.</a:t>
            </a:r>
          </a:p>
          <a:p>
            <a:pPr marL="533400" indent="-533400"/>
            <a:r>
              <a:rPr lang="en-US" sz="2400" dirty="0"/>
              <a:t>How is </a:t>
            </a:r>
            <a:r>
              <a:rPr lang="en-US" sz="2400" dirty="0" err="1"/>
              <a:t>traxoline</a:t>
            </a:r>
            <a:r>
              <a:rPr lang="en-US" sz="2400" dirty="0"/>
              <a:t> </a:t>
            </a:r>
            <a:r>
              <a:rPr lang="en-US" sz="2400" dirty="0" err="1"/>
              <a:t>quaselled</a:t>
            </a:r>
            <a:r>
              <a:rPr lang="en-US" sz="2400" dirty="0"/>
              <a:t>? </a:t>
            </a:r>
            <a:r>
              <a:rPr lang="en-US" sz="2400" i="1" dirty="0" err="1"/>
              <a:t>Traxolie</a:t>
            </a:r>
            <a:r>
              <a:rPr lang="en-US" sz="2400" i="1" dirty="0"/>
              <a:t> is </a:t>
            </a:r>
            <a:r>
              <a:rPr lang="en-US" sz="2400" i="1" dirty="0" err="1"/>
              <a:t>quaselled</a:t>
            </a:r>
            <a:r>
              <a:rPr lang="en-US" sz="2400" i="1" dirty="0"/>
              <a:t> when the </a:t>
            </a:r>
            <a:r>
              <a:rPr lang="en-US" sz="2400" i="1" dirty="0" err="1"/>
              <a:t>Ceristannians</a:t>
            </a:r>
            <a:r>
              <a:rPr lang="en-US" sz="2400" i="1" dirty="0"/>
              <a:t> </a:t>
            </a:r>
            <a:r>
              <a:rPr lang="en-US" sz="2400" i="1" dirty="0" err="1"/>
              <a:t>gristeriate</a:t>
            </a:r>
            <a:r>
              <a:rPr lang="en-US" sz="2400" i="1" dirty="0"/>
              <a:t> </a:t>
            </a:r>
            <a:r>
              <a:rPr lang="en-US" sz="2400" i="1" dirty="0" err="1"/>
              <a:t>lareg</a:t>
            </a:r>
            <a:r>
              <a:rPr lang="en-US" sz="2400" i="1" dirty="0"/>
              <a:t> </a:t>
            </a:r>
            <a:r>
              <a:rPr lang="en-US" sz="2400" i="1" dirty="0" err="1"/>
              <a:t>amountsof</a:t>
            </a:r>
            <a:r>
              <a:rPr lang="en-US" sz="2400" i="1" dirty="0"/>
              <a:t> </a:t>
            </a:r>
            <a:r>
              <a:rPr lang="en-US" sz="2400" i="1" dirty="0" err="1"/>
              <a:t>fevon</a:t>
            </a:r>
            <a:r>
              <a:rPr lang="en-US" sz="2400" i="1" dirty="0"/>
              <a:t> </a:t>
            </a:r>
            <a:r>
              <a:rPr lang="en-US" sz="2400" i="1" dirty="0" err="1"/>
              <a:t>andthenbracter</a:t>
            </a:r>
            <a:r>
              <a:rPr lang="en-US" sz="2400" i="1" dirty="0"/>
              <a:t> it.</a:t>
            </a:r>
          </a:p>
          <a:p>
            <a:pPr marL="533400" indent="-533400"/>
            <a:r>
              <a:rPr lang="en-US" sz="2400" dirty="0"/>
              <a:t>Why is it important to know about </a:t>
            </a:r>
            <a:r>
              <a:rPr lang="en-US" sz="2400" dirty="0" err="1"/>
              <a:t>traxoline</a:t>
            </a:r>
            <a:r>
              <a:rPr lang="en-US" sz="2400" dirty="0"/>
              <a:t>? </a:t>
            </a:r>
            <a:r>
              <a:rPr lang="en-US" sz="2400" i="1" dirty="0"/>
              <a:t>It is important to know about </a:t>
            </a:r>
            <a:r>
              <a:rPr lang="en-US" sz="2400" i="1" dirty="0" err="1"/>
              <a:t>traxoline</a:t>
            </a:r>
            <a:r>
              <a:rPr lang="en-US" sz="2400" i="1" dirty="0"/>
              <a:t> because it is one of our most </a:t>
            </a:r>
            <a:r>
              <a:rPr lang="en-US" sz="2400" i="1" dirty="0" err="1"/>
              <a:t>lukized</a:t>
            </a:r>
            <a:r>
              <a:rPr lang="en-US" sz="2400" i="1" dirty="0"/>
              <a:t> </a:t>
            </a:r>
            <a:r>
              <a:rPr lang="en-US" sz="2400" i="1" dirty="0" err="1"/>
              <a:t>snezlaus</a:t>
            </a:r>
            <a:r>
              <a:rPr lang="en-US" sz="2400" i="1" dirty="0"/>
              <a:t> in the future because of our </a:t>
            </a:r>
            <a:r>
              <a:rPr lang="en-US" sz="2400" i="1" dirty="0" err="1"/>
              <a:t>zionter</a:t>
            </a:r>
            <a:r>
              <a:rPr lang="en-US" sz="2400" i="1" dirty="0"/>
              <a:t> </a:t>
            </a:r>
            <a:r>
              <a:rPr lang="en-US" sz="2400" i="1" dirty="0" err="1"/>
              <a:t>lescelidge</a:t>
            </a:r>
            <a:r>
              <a:rPr lang="en-US" sz="2400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components 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Phonemic awareness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Fluency</a:t>
            </a:r>
          </a:p>
          <a:p>
            <a:r>
              <a:rPr lang="en-US" dirty="0" smtClean="0"/>
              <a:t>Comprehension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1600200" y="609600"/>
            <a:ext cx="70866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n-US" sz="2800">
              <a:latin typeface="Century Gothic" pitchFamily="34" charset="0"/>
            </a:endParaRPr>
          </a:p>
          <a:p>
            <a:pPr>
              <a:spcBef>
                <a:spcPct val="50000"/>
              </a:spcBef>
            </a:pPr>
            <a:endParaRPr lang="en-US" sz="2000">
              <a:latin typeface="Century Gothic" pitchFamily="34" charset="0"/>
            </a:endParaRPr>
          </a:p>
        </p:txBody>
      </p:sp>
      <p:sp>
        <p:nvSpPr>
          <p:cNvPr id="4" name="Isosceles Triangle 3"/>
          <p:cNvSpPr/>
          <p:nvPr/>
        </p:nvSpPr>
        <p:spPr bwMode="auto">
          <a:xfrm>
            <a:off x="1905000" y="381000"/>
            <a:ext cx="6858000" cy="533400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962400" y="2590800"/>
            <a:ext cx="2743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67000" y="4572000"/>
            <a:ext cx="533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114800" y="4953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Basic Literacy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0" y="3505200"/>
            <a:ext cx="297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Intermediate</a:t>
            </a:r>
            <a:r>
              <a:rPr lang="en-US" dirty="0" smtClean="0"/>
              <a:t>  </a:t>
            </a:r>
            <a:r>
              <a:rPr lang="en-US" sz="2800" dirty="0" smtClean="0"/>
              <a:t>Literacy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962400" y="1600200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Disciplinary  Literacy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57150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Timothy &amp; Cynthia Shanahan, </a:t>
            </a:r>
          </a:p>
          <a:p>
            <a:r>
              <a:rPr lang="en-US" sz="1400" i="1" dirty="0" smtClean="0"/>
              <a:t>Teaching Disciplinary Literacy to Adolescents: Rethinking Content Area</a:t>
            </a:r>
          </a:p>
          <a:p>
            <a:r>
              <a:rPr lang="en-US" sz="1400" i="1" dirty="0" smtClean="0"/>
              <a:t>Literacy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304800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increasing specialization of literacy development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P1000629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65348" y="1371600"/>
            <a:ext cx="3511154" cy="4681538"/>
          </a:xfrm>
        </p:spPr>
      </p:pic>
      <p:pic>
        <p:nvPicPr>
          <p:cNvPr id="8" name="Content Placeholder 7" descr="Wendy_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32400" y="1807369"/>
            <a:ext cx="3175000" cy="381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Metacognition</a:t>
            </a:r>
            <a:endParaRPr lang="en-US" dirty="0"/>
          </a:p>
        </p:txBody>
      </p:sp>
      <p:pic>
        <p:nvPicPr>
          <p:cNvPr id="4" name="Content Placeholder 3" descr="metacognition esch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600200"/>
            <a:ext cx="3585131" cy="48006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i="1" dirty="0"/>
              <a:t>What does it mean to read? What does thinking while reading look/sound like</a:t>
            </a:r>
            <a:r>
              <a:rPr lang="en-US" b="1" i="1" dirty="0" smtClean="0"/>
              <a:t>? What do you do when you read?</a:t>
            </a:r>
            <a:endParaRPr lang="en-US" b="1" i="1" dirty="0"/>
          </a:p>
          <a:p>
            <a:endParaRPr lang="en-US" dirty="0"/>
          </a:p>
        </p:txBody>
      </p:sp>
      <p:pic>
        <p:nvPicPr>
          <p:cNvPr id="9" name="Content Placeholder 8" descr="ISB Library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59680" y="2534040"/>
            <a:ext cx="3520440" cy="23566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Words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suicide note was brief.</a:t>
            </a:r>
          </a:p>
          <a:p>
            <a:pPr>
              <a:buNone/>
            </a:pPr>
            <a:r>
              <a:rPr lang="en-US" dirty="0" smtClean="0"/>
              <a:t>To my friend, my lover, my wife,</a:t>
            </a:r>
          </a:p>
          <a:p>
            <a:pPr>
              <a:buNone/>
            </a:pPr>
            <a:r>
              <a:rPr lang="en-US" dirty="0" smtClean="0"/>
              <a:t>Don’t blame yourself.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None of them did.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www.greece.k12.ny.us/instruction/ELA/6-12/Reading/Reading%20Strategies/annotationmod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49680"/>
            <a:ext cx="4267200" cy="560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3810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300000" rev="0"/>
              </a:camera>
              <a:lightRig rig="threePt" dir="t"/>
            </a:scene3d>
          </a:bodyPr>
          <a:lstStyle/>
          <a:p>
            <a:r>
              <a:rPr lang="en-US" sz="4000" dirty="0" smtClean="0"/>
              <a:t>Annotate the text….Leave tracks of your thinking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“Conversation Piece” </a:t>
            </a:r>
          </a:p>
          <a:p>
            <a:r>
              <a:rPr lang="en-US" dirty="0" smtClean="0"/>
              <a:t>While reading, annotate the text</a:t>
            </a:r>
          </a:p>
          <a:p>
            <a:r>
              <a:rPr lang="en-US" dirty="0" smtClean="0"/>
              <a:t>Show the tracks of your thinking</a:t>
            </a:r>
            <a:endParaRPr lang="en-US" dirty="0"/>
          </a:p>
        </p:txBody>
      </p:sp>
      <p:pic>
        <p:nvPicPr>
          <p:cNvPr id="67588" name="Picture 4" descr="C:\Users\steviq\AppData\Local\Microsoft\Windows\Temporary Internet Files\Content.IE5\3PG5ELCJ\MC9002156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365499"/>
            <a:ext cx="2670175" cy="2802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you do to make sense of this text?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 descr="C:\Users\steviq\AppData\Local\Microsoft\Windows\Temporary Internet Files\Content.IE5\7PG4XV8T\MC9002334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76400"/>
            <a:ext cx="3565556" cy="4300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from being metacognition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1625" y="1753648"/>
            <a:ext cx="4038600" cy="391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	What does it mean to read? What does thinking while reading look/sound like?</a:t>
            </a:r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time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8371" name="Picture 3" descr="C:\Users\steviq\AppData\Local\Microsoft\Windows\Temporary Internet Files\Content.IE5\NIEA0P9U\MC9000555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0"/>
            <a:ext cx="2338812" cy="3429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thinking strategies that proficient readers use?</a:t>
            </a:r>
            <a:endParaRPr lang="en-US" dirty="0"/>
          </a:p>
        </p:txBody>
      </p:sp>
      <p:pic>
        <p:nvPicPr>
          <p:cNvPr id="9218" name="Picture 2" descr="C:\Users\steviq\AppData\Local\Microsoft\Windows\Temporary Internet Files\Content.IE5\NIEA0P9U\MC9003841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3088" y="2514600"/>
            <a:ext cx="2502726" cy="297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Who’s in the room?</a:t>
            </a:r>
            <a:endParaRPr lang="en-US" dirty="0"/>
          </a:p>
        </p:txBody>
      </p:sp>
      <p:pic>
        <p:nvPicPr>
          <p:cNvPr id="5" name="Picture 4" descr="party girl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52775" y="2000250"/>
            <a:ext cx="28384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But, first, what is a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“Intentional plans that enable readers to construct meaning.”  </a:t>
            </a:r>
          </a:p>
          <a:p>
            <a:pPr lvl="1">
              <a:buNone/>
            </a:pPr>
            <a:r>
              <a:rPr lang="en-US" dirty="0" smtClean="0"/>
              <a:t>-- </a:t>
            </a:r>
            <a:r>
              <a:rPr lang="en-US" dirty="0" err="1" smtClean="0"/>
              <a:t>Cris</a:t>
            </a:r>
            <a:r>
              <a:rPr lang="en-US" dirty="0" smtClean="0"/>
              <a:t> </a:t>
            </a:r>
            <a:r>
              <a:rPr lang="en-US" dirty="0" err="1" smtClean="0"/>
              <a:t>Tovani</a:t>
            </a:r>
            <a:endParaRPr lang="en-US" dirty="0" smtClean="0"/>
          </a:p>
          <a:p>
            <a:r>
              <a:rPr lang="en-US" dirty="0" smtClean="0"/>
              <a:t>Mental moves that readers use to understand what they are reading</a:t>
            </a:r>
          </a:p>
          <a:p>
            <a:pPr lvl="2"/>
            <a:r>
              <a:rPr lang="en-US" dirty="0" smtClean="0"/>
              <a:t>Before</a:t>
            </a:r>
          </a:p>
          <a:p>
            <a:pPr lvl="2"/>
            <a:r>
              <a:rPr lang="en-US" dirty="0" smtClean="0"/>
              <a:t>During</a:t>
            </a:r>
          </a:p>
          <a:p>
            <a:pPr lvl="2"/>
            <a:r>
              <a:rPr lang="en-US" dirty="0" smtClean="0"/>
              <a:t>After</a:t>
            </a:r>
          </a:p>
          <a:p>
            <a:r>
              <a:rPr lang="en-US" dirty="0" smtClean="0"/>
              <a:t>Instructional moves</a:t>
            </a:r>
          </a:p>
          <a:p>
            <a:pPr lvl="1">
              <a:buNone/>
            </a:pPr>
            <a:r>
              <a:rPr lang="en-US" dirty="0" smtClean="0"/>
              <a:t>--Smoky Daniels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Strategies of proficient readers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C:\Users\steviq\AppData\Local\Microsoft\Windows\Temporary Internet Files\Content.IE5\3PG5ELCJ\MC9003908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6288" y="3108324"/>
            <a:ext cx="2343157" cy="275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772400" cy="609600"/>
          </a:xfrm>
        </p:spPr>
        <p:txBody>
          <a:bodyPr/>
          <a:lstStyle/>
          <a:p>
            <a:r>
              <a:rPr lang="en-US" dirty="0" smtClean="0"/>
              <a:t>Monitor for understanding</a:t>
            </a:r>
          </a:p>
        </p:txBody>
      </p:sp>
      <p:pic>
        <p:nvPicPr>
          <p:cNvPr id="11268" name="Picture 4" descr="dd00864_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1431315"/>
            <a:ext cx="5257800" cy="5426685"/>
          </a:xfr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questions</a:t>
            </a:r>
            <a:endParaRPr lang="en-US" dirty="0"/>
          </a:p>
        </p:txBody>
      </p:sp>
      <p:pic>
        <p:nvPicPr>
          <p:cNvPr id="7" name="Content Placeholder 6" descr="question mark electri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057400"/>
            <a:ext cx="2988469" cy="3650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Activate, Utilize, Build Background Knowledge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71800" y="1676400"/>
            <a:ext cx="3800475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609600"/>
          </a:xfrm>
        </p:spPr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What can I connect this idea to? What do I know from other experiences that I’ve had? From other texts that I’ve read? From the world around me?</a:t>
            </a:r>
            <a:endParaRPr lang="en-US" dirty="0"/>
          </a:p>
        </p:txBody>
      </p:sp>
      <p:pic>
        <p:nvPicPr>
          <p:cNvPr id="5" name="ClipArt Placeholder 4" descr="finger sparks.jpg"/>
          <p:cNvPicPr>
            <a:picLocks noGrp="1" noChangeAspect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29250" y="2852737"/>
            <a:ext cx="2857500" cy="2066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Draw inferences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62200" y="1600200"/>
            <a:ext cx="3810000" cy="4114800"/>
          </a:xfrm>
        </p:spPr>
      </p:pic>
      <p:sp>
        <p:nvSpPr>
          <p:cNvPr id="7" name="Rectangle 6"/>
          <p:cNvSpPr/>
          <p:nvPr/>
        </p:nvSpPr>
        <p:spPr>
          <a:xfrm>
            <a:off x="3124200" y="2362200"/>
            <a:ext cx="1697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Aha!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 Importance</a:t>
            </a:r>
          </a:p>
        </p:txBody>
      </p:sp>
      <p:pic>
        <p:nvPicPr>
          <p:cNvPr id="4" name="Picture 3" descr="5164290661_50043876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752600"/>
            <a:ext cx="5334000" cy="4469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7543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Create sensory images…Visualize</a:t>
            </a:r>
          </a:p>
        </p:txBody>
      </p:sp>
      <p:pic>
        <p:nvPicPr>
          <p:cNvPr id="5" name="Content Placeholder 4" descr="WeirdTim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34812" y="1447800"/>
            <a:ext cx="6456588" cy="4952999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and synthesize</a:t>
            </a:r>
          </a:p>
        </p:txBody>
      </p:sp>
      <p:pic>
        <p:nvPicPr>
          <p:cNvPr id="13316" name="Picture 4" descr="j033426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2133600"/>
            <a:ext cx="3079242" cy="2979961"/>
          </a:xfrm>
          <a:noFill/>
        </p:spPr>
      </p:pic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97013"/>
            <a:ext cx="5897563" cy="6032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400" dirty="0" smtClean="0"/>
              <a:t>	</a:t>
            </a:r>
          </a:p>
          <a:p>
            <a:pPr>
              <a:buFont typeface="Monotype Sorts" pitchFamily="2" charset="2"/>
              <a:buNone/>
            </a:pPr>
            <a:endParaRPr lang="en-US" sz="4400" dirty="0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0620" y="2326155"/>
            <a:ext cx="3520610" cy="27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can I teach for understanding?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Before, During, After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Before: getting students ready to read</a:t>
            </a:r>
          </a:p>
          <a:p>
            <a:r>
              <a:rPr lang="en-US" dirty="0" smtClean="0"/>
              <a:t>During: having students hold their thinking while reading</a:t>
            </a:r>
          </a:p>
          <a:p>
            <a:r>
              <a:rPr lang="en-US" dirty="0" smtClean="0"/>
              <a:t>After: extending or deepening their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#1: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 reading strategies:</a:t>
            </a:r>
          </a:p>
          <a:p>
            <a:pPr lvl="1"/>
            <a:r>
              <a:rPr lang="en-US" dirty="0" smtClean="0"/>
              <a:t>Activating background knowledge</a:t>
            </a:r>
          </a:p>
          <a:p>
            <a:pPr lvl="1"/>
            <a:r>
              <a:rPr lang="en-US" dirty="0" smtClean="0"/>
              <a:t>Making connections</a:t>
            </a:r>
          </a:p>
          <a:p>
            <a:r>
              <a:rPr lang="en-US" dirty="0" smtClean="0"/>
              <a:t>Demonstration lesson</a:t>
            </a:r>
          </a:p>
          <a:p>
            <a:r>
              <a:rPr lang="en-US" dirty="0" smtClean="0"/>
              <a:t>Application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Activating  background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and annotate text 2 in the packet.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en-US" dirty="0" err="1" smtClean="0"/>
              <a:t>knowlege</a:t>
            </a:r>
            <a:endParaRPr lang="en-US" dirty="0"/>
          </a:p>
        </p:txBody>
      </p:sp>
      <p:pic>
        <p:nvPicPr>
          <p:cNvPr id="4" name="Content Placeholder 3" descr="Doing-the-laundry-coloring-p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666205"/>
            <a:ext cx="3581400" cy="3917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Knowledge + Making Connections </a:t>
            </a:r>
            <a:endParaRPr lang="en-US" dirty="0"/>
          </a:p>
        </p:txBody>
      </p:sp>
      <p:pic>
        <p:nvPicPr>
          <p:cNvPr id="4" name="Content Placeholder 3" descr="BK traffic im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676400"/>
            <a:ext cx="3524756" cy="44752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Text-to-self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Text-to-text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Text-to-world</a:t>
            </a:r>
            <a:endParaRPr lang="en-US" dirty="0"/>
          </a:p>
        </p:txBody>
      </p:sp>
      <p:pic>
        <p:nvPicPr>
          <p:cNvPr id="5" name="Content Placeholder 4" descr="making connection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99951" y="1524000"/>
            <a:ext cx="371214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fghan-gir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70185"/>
            <a:ext cx="6149455" cy="4349615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 eyes are the window to our souls, what do her eyes tell 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the graphic organizer to hold your thinking.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two colleagues</a:t>
            </a:r>
          </a:p>
          <a:p>
            <a:pPr lvl="1"/>
            <a:r>
              <a:rPr lang="en-US" dirty="0" smtClean="0"/>
              <a:t>Share your charting of your thinking</a:t>
            </a:r>
          </a:p>
          <a:p>
            <a:pPr lvl="1"/>
            <a:r>
              <a:rPr lang="en-US" dirty="0" smtClean="0"/>
              <a:t>Answer the guiding question, using your notes, the poem, and the photo:</a:t>
            </a:r>
          </a:p>
          <a:p>
            <a:pPr lvl="2"/>
            <a:r>
              <a:rPr lang="en-US" dirty="0" smtClean="0"/>
              <a:t>If the eyes are the window to our souls, what do her eyes tell 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By the end of the two days, participants will:</a:t>
            </a:r>
          </a:p>
        </p:txBody>
      </p:sp>
      <p:pic>
        <p:nvPicPr>
          <p:cNvPr id="2053" name="Picture 5" descr="C:\Users\steviq\AppData\Local\Microsoft\Windows\Temporary Internet Files\Content.IE5\7PG4XV8T\MP90043956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819400"/>
            <a:ext cx="4419600" cy="295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Here’s what we modeled:</a:t>
            </a:r>
          </a:p>
          <a:p>
            <a:pPr lvl="1"/>
            <a:r>
              <a:rPr lang="en-US" dirty="0" smtClean="0"/>
              <a:t>An interesting text</a:t>
            </a:r>
          </a:p>
          <a:p>
            <a:pPr lvl="1"/>
            <a:r>
              <a:rPr lang="en-US" dirty="0" smtClean="0"/>
              <a:t>A purpose for reading it</a:t>
            </a:r>
          </a:p>
          <a:p>
            <a:pPr lvl="1"/>
            <a:r>
              <a:rPr lang="en-US" dirty="0" smtClean="0"/>
              <a:t>Before (activating BK)</a:t>
            </a:r>
          </a:p>
          <a:p>
            <a:pPr lvl="1"/>
            <a:r>
              <a:rPr lang="en-US" dirty="0" smtClean="0"/>
              <a:t>During (graphic organizer)</a:t>
            </a:r>
          </a:p>
          <a:p>
            <a:pPr lvl="1"/>
            <a:r>
              <a:rPr lang="en-US" dirty="0" smtClean="0"/>
              <a:t>After (in trios answer the essential question)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might you apply  this strategy?</a:t>
            </a:r>
          </a:p>
          <a:p>
            <a:pPr lvl="1"/>
            <a:r>
              <a:rPr lang="en-US" dirty="0" smtClean="0"/>
              <a:t>What text?</a:t>
            </a:r>
          </a:p>
          <a:p>
            <a:pPr lvl="1"/>
            <a:r>
              <a:rPr lang="en-US" dirty="0" smtClean="0"/>
              <a:t>What purpose?</a:t>
            </a:r>
          </a:p>
          <a:p>
            <a:pPr lvl="1"/>
            <a:r>
              <a:rPr lang="en-US" dirty="0" smtClean="0"/>
              <a:t>Before?</a:t>
            </a:r>
          </a:p>
          <a:p>
            <a:pPr lvl="1"/>
            <a:r>
              <a:rPr lang="en-US" dirty="0" smtClean="0"/>
              <a:t>During?</a:t>
            </a:r>
          </a:p>
          <a:p>
            <a:pPr lvl="1"/>
            <a:r>
              <a:rPr lang="en-US" dirty="0" smtClean="0"/>
              <a:t>After?</a:t>
            </a:r>
          </a:p>
          <a:p>
            <a:r>
              <a:rPr lang="en-US" dirty="0" smtClean="0"/>
              <a:t>Resources on the wiki: Day 1: Activating Schema and </a:t>
            </a:r>
            <a:r>
              <a:rPr lang="en-US" smtClean="0"/>
              <a:t>Making Connections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strategies:</a:t>
            </a:r>
          </a:p>
          <a:p>
            <a:pPr lvl="1"/>
            <a:r>
              <a:rPr lang="en-US" dirty="0" smtClean="0"/>
              <a:t>Determining importance</a:t>
            </a:r>
          </a:p>
          <a:p>
            <a:pPr lvl="1"/>
            <a:r>
              <a:rPr lang="en-US" dirty="0" smtClean="0"/>
              <a:t>Asking questions</a:t>
            </a:r>
          </a:p>
          <a:p>
            <a:r>
              <a:rPr lang="en-US" dirty="0" smtClean="0"/>
              <a:t>Text:</a:t>
            </a:r>
          </a:p>
          <a:p>
            <a:pPr lvl="1"/>
            <a:r>
              <a:rPr lang="en-US" dirty="0" smtClean="0"/>
              <a:t>Non-fiction</a:t>
            </a:r>
          </a:p>
          <a:p>
            <a:r>
              <a:rPr lang="en-US" dirty="0" smtClean="0"/>
              <a:t>Before</a:t>
            </a:r>
          </a:p>
          <a:p>
            <a:pPr lvl="1"/>
            <a:r>
              <a:rPr lang="en-US" dirty="0" smtClean="0"/>
              <a:t>Word Splash</a:t>
            </a:r>
          </a:p>
          <a:p>
            <a:r>
              <a:rPr lang="en-US" dirty="0" smtClean="0"/>
              <a:t>During</a:t>
            </a:r>
          </a:p>
          <a:p>
            <a:pPr lvl="1"/>
            <a:r>
              <a:rPr lang="en-US" dirty="0" smtClean="0"/>
              <a:t>Highlight and annotate</a:t>
            </a:r>
          </a:p>
          <a:p>
            <a:r>
              <a:rPr lang="en-US" dirty="0" smtClean="0"/>
              <a:t>After</a:t>
            </a:r>
          </a:p>
          <a:p>
            <a:pPr lvl="1"/>
            <a:r>
              <a:rPr lang="en-US" dirty="0" smtClean="0"/>
              <a:t>Save the Last Word for Me</a:t>
            </a:r>
            <a:endParaRPr lang="en-US" dirty="0"/>
          </a:p>
        </p:txBody>
      </p:sp>
      <p:pic>
        <p:nvPicPr>
          <p:cNvPr id="5" name="Content Placeholder 4" descr="workshop_cak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201424"/>
            <a:ext cx="4038600" cy="30218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 thinking strategies: Determining Importance/Asking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Determining importance</a:t>
            </a:r>
          </a:p>
          <a:p>
            <a:pPr lvl="1"/>
            <a:r>
              <a:rPr lang="en-US" dirty="0" smtClean="0"/>
              <a:t>Id key ideas</a:t>
            </a:r>
          </a:p>
          <a:p>
            <a:pPr lvl="1"/>
            <a:r>
              <a:rPr lang="en-US" dirty="0" smtClean="0"/>
              <a:t>Distinguish among important, interesting, and unimportant details</a:t>
            </a:r>
          </a:p>
          <a:p>
            <a:pPr lvl="1"/>
            <a:r>
              <a:rPr lang="en-US" dirty="0" smtClean="0"/>
              <a:t>Consider what’s important given the purpose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John Keane Fairy Tales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00200"/>
            <a:ext cx="3612298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Asking questions</a:t>
            </a:r>
          </a:p>
          <a:p>
            <a:pPr lvl="1"/>
            <a:r>
              <a:rPr lang="en-US" dirty="0" smtClean="0"/>
              <a:t>Before reading to set purpose</a:t>
            </a:r>
          </a:p>
          <a:p>
            <a:pPr lvl="1"/>
            <a:r>
              <a:rPr lang="en-US" dirty="0" smtClean="0"/>
              <a:t>During reading to maintain interest</a:t>
            </a:r>
          </a:p>
          <a:p>
            <a:pPr lvl="1"/>
            <a:r>
              <a:rPr lang="en-US" dirty="0" smtClean="0"/>
              <a:t>A variety of questions</a:t>
            </a:r>
          </a:p>
          <a:p>
            <a:pPr lvl="2"/>
            <a:r>
              <a:rPr lang="en-US" dirty="0" smtClean="0"/>
              <a:t>Literal</a:t>
            </a:r>
          </a:p>
          <a:p>
            <a:pPr lvl="2"/>
            <a:r>
              <a:rPr lang="en-US" dirty="0" smtClean="0"/>
              <a:t>Inferential</a:t>
            </a:r>
          </a:p>
          <a:p>
            <a:pPr lvl="2"/>
            <a:r>
              <a:rPr lang="en-US" dirty="0" smtClean="0"/>
              <a:t>Applied</a:t>
            </a:r>
          </a:p>
          <a:p>
            <a:endParaRPr lang="en-US" dirty="0"/>
          </a:p>
        </p:txBody>
      </p:sp>
      <p:pic>
        <p:nvPicPr>
          <p:cNvPr id="5" name="Content Placeholder 4" descr="John Keane Fairy Tales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13751" y="1371600"/>
            <a:ext cx="3612298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60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6" name="Picture 4" descr="school boys cartoons, school boys cartoon, school boys picture, school boys pictures, school boys image, school boys images, school boys illustration, school boys illustrations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600200" y="330200"/>
            <a:ext cx="43434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 reading:</a:t>
            </a:r>
          </a:p>
          <a:p>
            <a:pPr lvl="1"/>
            <a:r>
              <a:rPr lang="en-US" dirty="0" smtClean="0"/>
              <a:t>Word splash</a:t>
            </a:r>
          </a:p>
          <a:p>
            <a:pPr lvl="1"/>
            <a:r>
              <a:rPr lang="en-US" dirty="0" smtClean="0"/>
              <a:t>Generate a question or two</a:t>
            </a:r>
          </a:p>
          <a:p>
            <a:r>
              <a:rPr lang="en-US" dirty="0" smtClean="0"/>
              <a:t>During reading</a:t>
            </a:r>
          </a:p>
          <a:p>
            <a:pPr lvl="1"/>
            <a:r>
              <a:rPr lang="en-US" dirty="0" smtClean="0"/>
              <a:t>Highlight the text when you find possible answers to your questions</a:t>
            </a:r>
          </a:p>
          <a:p>
            <a:pPr lvl="1"/>
            <a:r>
              <a:rPr lang="en-US" dirty="0" smtClean="0"/>
              <a:t>If more questions pop up, list them.</a:t>
            </a:r>
          </a:p>
          <a:p>
            <a:r>
              <a:rPr lang="en-US" dirty="0" smtClean="0"/>
              <a:t>After reading: Save the Last Word for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Splash</a:t>
            </a:r>
            <a:endParaRPr lang="en-US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1741488" cy="1458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Rewire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124200" y="1676400"/>
            <a:ext cx="2760663" cy="6477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en-US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technology</a:t>
            </a:r>
            <a:endParaRPr lang="en-US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5181600" y="2286000"/>
            <a:ext cx="3587750" cy="6477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neuroscientist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228600" y="3352800"/>
            <a:ext cx="4259263" cy="10874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digital immigrant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5029200" y="4038600"/>
            <a:ext cx="3733800" cy="1068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digital native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3124200" y="4953000"/>
            <a:ext cx="3449638" cy="1219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future brain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DURING READING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9812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Highlight the text when you find possible     answers to your questions.</a:t>
            </a:r>
          </a:p>
          <a:p>
            <a:pPr lvl="1"/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If more questions pop up, list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SAVE THE LAST WORD FOR ME</a:t>
            </a:r>
          </a:p>
          <a:p>
            <a:pPr lvl="1"/>
            <a:r>
              <a:rPr lang="en-US" dirty="0" smtClean="0"/>
              <a:t>Select a significant quote</a:t>
            </a:r>
          </a:p>
          <a:p>
            <a:pPr lvl="1"/>
            <a:r>
              <a:rPr lang="en-US" dirty="0" smtClean="0"/>
              <a:t>Read it but do not explain it</a:t>
            </a:r>
          </a:p>
          <a:p>
            <a:pPr lvl="1"/>
            <a:r>
              <a:rPr lang="en-US" dirty="0" smtClean="0"/>
              <a:t>The rest of the group discusses your quote (about 3 minutes)</a:t>
            </a:r>
          </a:p>
          <a:p>
            <a:pPr lvl="1"/>
            <a:r>
              <a:rPr lang="en-US" dirty="0" smtClean="0"/>
              <a:t>You get the last word: why did you select it? What are you thinking now?</a:t>
            </a:r>
          </a:p>
          <a:p>
            <a:r>
              <a:rPr lang="en-US" dirty="0" smtClean="0"/>
              <a:t>Move on to the next person.</a:t>
            </a:r>
          </a:p>
        </p:txBody>
      </p:sp>
      <p:pic>
        <p:nvPicPr>
          <p:cNvPr id="61447" name="Picture 7" descr="C:\Users\steviq\AppData\Local\Microsoft\Windows\Temporary Internet Files\Content.IE5\8LN7OI0U\MC9000713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19400"/>
            <a:ext cx="4125627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 the thinking strategies</a:t>
            </a:r>
            <a:endParaRPr lang="en-US" dirty="0"/>
          </a:p>
        </p:txBody>
      </p:sp>
      <p:pic>
        <p:nvPicPr>
          <p:cNvPr id="3074" name="Picture 2" descr="C:\Users\steviq\AppData\Local\Microsoft\Windows\Temporary Internet Files\Content.IE5\8LN7OI0U\MC900128931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78526" y="1527175"/>
            <a:ext cx="315043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5538" name="Picture 2" descr="C:\Users\steviq\AppData\Local\Microsoft\Windows\Temporary Internet Files\Content.IE5\7PG4XV8T\MC90007875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00600" y="1927536"/>
            <a:ext cx="4038600" cy="3569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 some kind of text you might ask your students to read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pic>
        <p:nvPicPr>
          <p:cNvPr id="4" name="Content Placeholder 3" descr="brontRea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39244" y="15271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 CHART</a:t>
            </a:r>
            <a:endParaRPr lang="en-US" dirty="0"/>
          </a:p>
        </p:txBody>
      </p:sp>
      <p:pic>
        <p:nvPicPr>
          <p:cNvPr id="5" name="Content Placeholder 4" descr="Anchor Chart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981200"/>
            <a:ext cx="4671753" cy="35038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KNOW</a:t>
            </a:r>
          </a:p>
          <a:p>
            <a:r>
              <a:rPr lang="en-US" dirty="0" smtClean="0"/>
              <a:t>WONDER</a:t>
            </a:r>
          </a:p>
          <a:p>
            <a:r>
              <a:rPr lang="en-US" dirty="0" smtClean="0"/>
              <a:t>LEARN</a:t>
            </a:r>
          </a:p>
        </p:txBody>
      </p:sp>
      <p:pic>
        <p:nvPicPr>
          <p:cNvPr id="70663" name="Picture 7" descr="http://kids-learn.org/ladybugs/malossi/k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76400"/>
            <a:ext cx="3311985" cy="4419600"/>
          </a:xfrm>
          <a:prstGeom prst="rect">
            <a:avLst/>
          </a:prstGeom>
          <a:noFill/>
        </p:spPr>
      </p:pic>
      <p:sp>
        <p:nvSpPr>
          <p:cNvPr id="70664" name="Rectangle 8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0662" name="Picture 6" descr="http://www.google.com/intl/en_ALL/images/logos/images_logo_sm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663575"/>
            <a:ext cx="1390650" cy="28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strategies: </a:t>
            </a:r>
          </a:p>
          <a:p>
            <a:pPr lvl="1"/>
            <a:r>
              <a:rPr lang="en-US" dirty="0" smtClean="0"/>
              <a:t>Visualizing </a:t>
            </a:r>
          </a:p>
          <a:p>
            <a:pPr lvl="1"/>
            <a:r>
              <a:rPr lang="en-US" dirty="0" smtClean="0"/>
              <a:t> Inferring</a:t>
            </a:r>
          </a:p>
          <a:p>
            <a:r>
              <a:rPr lang="en-US" dirty="0" smtClean="0"/>
              <a:t>Text:</a:t>
            </a:r>
          </a:p>
          <a:p>
            <a:pPr lvl="1"/>
            <a:r>
              <a:rPr lang="en-US" dirty="0" smtClean="0"/>
              <a:t>Poem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During</a:t>
            </a:r>
          </a:p>
          <a:p>
            <a:r>
              <a:rPr lang="en-US" dirty="0" smtClean="0"/>
              <a:t>After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 or Using Sensory Images</a:t>
            </a:r>
            <a:endParaRPr lang="en-US" dirty="0"/>
          </a:p>
        </p:txBody>
      </p:sp>
      <p:pic>
        <p:nvPicPr>
          <p:cNvPr id="4" name="Content Placeholder 3" descr="eye_schoo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10180" y="1828800"/>
            <a:ext cx="6209820" cy="39199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Question/Text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+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u="sng" dirty="0" smtClean="0"/>
              <a:t>Background Knowledge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Inferences</a:t>
            </a:r>
          </a:p>
        </p:txBody>
      </p:sp>
      <p:pic>
        <p:nvPicPr>
          <p:cNvPr id="7" name="Content Placeholder 6" descr="Clock Watchers Phot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5512" y="1478913"/>
            <a:ext cx="3885088" cy="4845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I’m playing war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With six of my friends,</a:t>
            </a:r>
          </a:p>
          <a:p>
            <a:pPr>
              <a:buNone/>
            </a:pPr>
            <a:r>
              <a:rPr lang="en-US" dirty="0" smtClean="0"/>
              <a:t>Using sticks for guns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Arguing over who’s dead</a:t>
            </a:r>
          </a:p>
          <a:p>
            <a:pPr>
              <a:buNone/>
            </a:pPr>
            <a:r>
              <a:rPr lang="en-US" dirty="0" smtClean="0"/>
              <a:t>Who’s only wounded</a:t>
            </a:r>
          </a:p>
          <a:p>
            <a:pPr>
              <a:buNone/>
            </a:pPr>
            <a:r>
              <a:rPr lang="en-US" dirty="0" smtClean="0"/>
              <a:t>Who can die the best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When the door opens</a:t>
            </a:r>
          </a:p>
          <a:p>
            <a:pPr>
              <a:buNone/>
            </a:pPr>
            <a:r>
              <a:rPr lang="en-US" dirty="0" smtClean="0"/>
              <a:t>And Grandpa walks out</a:t>
            </a:r>
          </a:p>
          <a:p>
            <a:pPr>
              <a:buNone/>
            </a:pPr>
            <a:r>
              <a:rPr lang="en-US" dirty="0" smtClean="0"/>
              <a:t>Wearing no shirt.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We see the scar</a:t>
            </a:r>
          </a:p>
          <a:p>
            <a:pPr>
              <a:buNone/>
            </a:pPr>
            <a:r>
              <a:rPr lang="en-US" dirty="0" smtClean="0"/>
              <a:t>On his back.  He got it</a:t>
            </a:r>
          </a:p>
          <a:p>
            <a:pPr>
              <a:buNone/>
            </a:pPr>
            <a:r>
              <a:rPr lang="en-US" dirty="0" smtClean="0"/>
              <a:t>In a real war.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Nobody says anything</a:t>
            </a:r>
          </a:p>
          <a:p>
            <a:pPr>
              <a:buNone/>
            </a:pPr>
            <a:r>
              <a:rPr lang="en-US" dirty="0" smtClean="0"/>
              <a:t>But after he passes by</a:t>
            </a:r>
          </a:p>
          <a:p>
            <a:pPr>
              <a:buNone/>
            </a:pPr>
            <a:r>
              <a:rPr lang="en-US" dirty="0" smtClean="0"/>
              <a:t>We start a different game.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320287">
            <a:off x="3352800" y="1828800"/>
            <a:ext cx="533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Scar </a:t>
            </a:r>
          </a:p>
          <a:p>
            <a:r>
              <a:rPr lang="en-US" sz="3200" dirty="0" smtClean="0"/>
              <a:t>by Ralph Fletcher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Pair up:</a:t>
            </a:r>
          </a:p>
          <a:p>
            <a:pPr lvl="1"/>
            <a:r>
              <a:rPr lang="en-US" dirty="0" smtClean="0"/>
              <a:t>With a partner read “The Custodian”</a:t>
            </a:r>
          </a:p>
          <a:p>
            <a:pPr lvl="1"/>
            <a:r>
              <a:rPr lang="en-US" dirty="0" smtClean="0"/>
              <a:t>Decide who is Person A and who is Person B</a:t>
            </a:r>
          </a:p>
          <a:p>
            <a:pPr lvl="1"/>
            <a:r>
              <a:rPr lang="en-US" dirty="0" smtClean="0"/>
              <a:t>Person A think aloud, Person B records visualizations and inferences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Understand the “Before, During, After” framework </a:t>
            </a:r>
            <a:endParaRPr lang="en-US" dirty="0"/>
          </a:p>
        </p:txBody>
      </p:sp>
      <p:pic>
        <p:nvPicPr>
          <p:cNvPr id="6" name="Content Placeholder 5" descr="workshop inf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514600"/>
            <a:ext cx="3744119" cy="25372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WITH ANOTHER 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Share your notes</a:t>
            </a:r>
          </a:p>
          <a:p>
            <a:r>
              <a:rPr lang="en-US" dirty="0" smtClean="0"/>
              <a:t>Discuss how similar/different they were</a:t>
            </a:r>
          </a:p>
          <a:p>
            <a:r>
              <a:rPr lang="en-US" dirty="0" smtClean="0"/>
              <a:t>Talk about how visualizing/inferring helped you understand “The Custodian”</a:t>
            </a:r>
          </a:p>
          <a:p>
            <a:r>
              <a:rPr lang="en-US" dirty="0" smtClean="0"/>
              <a:t>Make an anchor chart</a:t>
            </a:r>
          </a:p>
          <a:p>
            <a:pPr lvl="1"/>
            <a:r>
              <a:rPr lang="en-US" dirty="0" smtClean="0"/>
              <a:t>Title: How visualizing/inferring help us understand</a:t>
            </a:r>
            <a:endParaRPr lang="en-US" dirty="0" smtClean="0"/>
          </a:p>
          <a:p>
            <a:pPr lvl="1"/>
            <a:r>
              <a:rPr lang="en-US" dirty="0" smtClean="0"/>
              <a:t>List your thinking</a:t>
            </a:r>
          </a:p>
          <a:p>
            <a:pPr lvl="1"/>
            <a:r>
              <a:rPr lang="en-US" dirty="0" smtClean="0"/>
              <a:t>Post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Join another pair</a:t>
            </a:r>
          </a:p>
          <a:p>
            <a:r>
              <a:rPr lang="en-US" dirty="0" smtClean="0"/>
              <a:t>Discuss your visualizations/inferences</a:t>
            </a:r>
          </a:p>
          <a:p>
            <a:r>
              <a:rPr lang="en-US" dirty="0" smtClean="0"/>
              <a:t>On the wiki, reflect on what you learned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 our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Monitoring for meaning</a:t>
            </a:r>
          </a:p>
          <a:p>
            <a:r>
              <a:rPr lang="en-US" dirty="0" smtClean="0"/>
              <a:t>Using background knowledge</a:t>
            </a:r>
          </a:p>
          <a:p>
            <a:r>
              <a:rPr lang="en-US" dirty="0" smtClean="0"/>
              <a:t>Making connections</a:t>
            </a:r>
          </a:p>
          <a:p>
            <a:r>
              <a:rPr lang="en-US" dirty="0" smtClean="0"/>
              <a:t>Determining </a:t>
            </a:r>
            <a:r>
              <a:rPr lang="en-US" dirty="0" smtClean="0"/>
              <a:t>importance</a:t>
            </a:r>
            <a:endParaRPr lang="en-US" dirty="0" smtClean="0"/>
          </a:p>
          <a:p>
            <a:r>
              <a:rPr lang="en-US" dirty="0" smtClean="0"/>
              <a:t>Asking q</a:t>
            </a:r>
            <a:r>
              <a:rPr lang="en-US" dirty="0" smtClean="0"/>
              <a:t>uestions</a:t>
            </a:r>
            <a:endParaRPr lang="en-US" dirty="0" smtClean="0"/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Inferring</a:t>
            </a:r>
          </a:p>
          <a:p>
            <a:r>
              <a:rPr lang="en-US" dirty="0" smtClean="0"/>
              <a:t>Synthesizing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 thinking strategies sound like?</a:t>
            </a:r>
            <a:endParaRPr lang="en-US" dirty="0"/>
          </a:p>
        </p:txBody>
      </p:sp>
      <p:pic>
        <p:nvPicPr>
          <p:cNvPr id="4" name="Content Placeholder 3" descr="Chair and Balance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752600"/>
            <a:ext cx="4152812" cy="3047999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Monitoring for meaning</a:t>
            </a:r>
          </a:p>
          <a:p>
            <a:r>
              <a:rPr lang="en-US" dirty="0" smtClean="0"/>
              <a:t>Asking questions</a:t>
            </a:r>
          </a:p>
          <a:p>
            <a:r>
              <a:rPr lang="en-US" dirty="0" smtClean="0"/>
              <a:t>Using </a:t>
            </a:r>
            <a:r>
              <a:rPr lang="en-US" dirty="0" smtClean="0"/>
              <a:t>background knowledge</a:t>
            </a:r>
          </a:p>
          <a:p>
            <a:r>
              <a:rPr lang="en-US" dirty="0" smtClean="0"/>
              <a:t>Making connections</a:t>
            </a:r>
          </a:p>
          <a:p>
            <a:r>
              <a:rPr lang="en-US" dirty="0" smtClean="0"/>
              <a:t>Determining importance</a:t>
            </a:r>
          </a:p>
          <a:p>
            <a:r>
              <a:rPr lang="en-US" dirty="0" smtClean="0"/>
              <a:t>Visualizing (or using other sensory imagery)</a:t>
            </a:r>
            <a:endParaRPr lang="en-US" dirty="0" smtClean="0"/>
          </a:p>
          <a:p>
            <a:r>
              <a:rPr lang="en-US" dirty="0" smtClean="0"/>
              <a:t>Inferring</a:t>
            </a:r>
          </a:p>
          <a:p>
            <a:r>
              <a:rPr lang="en-US" dirty="0" smtClean="0"/>
              <a:t>Synthesizing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out the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What’s a question about reading that you would like answered?</a:t>
            </a:r>
          </a:p>
          <a:p>
            <a:r>
              <a:rPr lang="en-US" dirty="0" smtClean="0"/>
              <a:t>Search the wiki to find an answer to the question.</a:t>
            </a:r>
          </a:p>
          <a:p>
            <a:r>
              <a:rPr lang="en-US" dirty="0" smtClean="0"/>
              <a:t>Jot down insights and resources.</a:t>
            </a:r>
          </a:p>
          <a:p>
            <a:r>
              <a:rPr lang="en-US" dirty="0" smtClean="0"/>
              <a:t>Be prepared to share.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pic>
        <p:nvPicPr>
          <p:cNvPr id="4" name="Content Placeholder 3" descr="You can do i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752600"/>
            <a:ext cx="3396456" cy="41424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oodby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00199" y="1447800"/>
            <a:ext cx="6089953" cy="459283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instructional moves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Annotating text</a:t>
            </a:r>
          </a:p>
          <a:p>
            <a:r>
              <a:rPr lang="en-US" dirty="0" smtClean="0"/>
              <a:t>Building anchor charts</a:t>
            </a:r>
          </a:p>
          <a:p>
            <a:r>
              <a:rPr lang="en-US" dirty="0" smtClean="0"/>
              <a:t>Using graphic organizers</a:t>
            </a:r>
          </a:p>
          <a:p>
            <a:r>
              <a:rPr lang="en-US" dirty="0" smtClean="0"/>
              <a:t>Talking/discourse</a:t>
            </a:r>
          </a:p>
          <a:p>
            <a:r>
              <a:rPr lang="en-US" dirty="0" smtClean="0"/>
              <a:t>Writing/reflecting</a:t>
            </a:r>
          </a:p>
          <a:p>
            <a:endParaRPr lang="en-US" dirty="0"/>
          </a:p>
        </p:txBody>
      </p:sp>
      <p:pic>
        <p:nvPicPr>
          <p:cNvPr id="5127" name="Picture 7" descr="C:\Users\steviq\AppData\Local\Microsoft\Windows\Temporary Internet Files\Content.IE5\7PG4XV8T\MC9001981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295400"/>
            <a:ext cx="4702708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Triple Track Agenda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405" y="1797194"/>
            <a:ext cx="3817595" cy="384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Modeling </a:t>
            </a:r>
          </a:p>
          <a:p>
            <a:pPr lvl="1"/>
            <a:r>
              <a:rPr lang="en-US" sz="2800" dirty="0" smtClean="0"/>
              <a:t>thinking strategies</a:t>
            </a:r>
          </a:p>
          <a:p>
            <a:pPr lvl="1"/>
            <a:r>
              <a:rPr lang="en-US" sz="2800" dirty="0" smtClean="0"/>
              <a:t>workshop</a:t>
            </a:r>
          </a:p>
          <a:p>
            <a:pPr lvl="1"/>
            <a:r>
              <a:rPr lang="en-US" sz="2800" dirty="0" smtClean="0"/>
              <a:t>co-teaching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4135</TotalTime>
  <Words>1197</Words>
  <Application>Microsoft Office PowerPoint</Application>
  <PresentationFormat>On-screen Show (4:3)</PresentationFormat>
  <Paragraphs>293</Paragraphs>
  <Slides>76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77" baseType="lpstr">
      <vt:lpstr>Civic</vt:lpstr>
      <vt:lpstr>Thinking through text</vt:lpstr>
      <vt:lpstr>Slide 2</vt:lpstr>
      <vt:lpstr>Who’s in the room?</vt:lpstr>
      <vt:lpstr>Essential Question</vt:lpstr>
      <vt:lpstr>Learning goals</vt:lpstr>
      <vt:lpstr>Understand the thinking strategies</vt:lpstr>
      <vt:lpstr>Understand the “Before, During, After” framework </vt:lpstr>
      <vt:lpstr>Know instructional moves</vt:lpstr>
      <vt:lpstr>Triple Track Agenda </vt:lpstr>
      <vt:lpstr>Read Aloud: Cris Tovani</vt:lpstr>
      <vt:lpstr>Penny Kittle</vt:lpstr>
      <vt:lpstr>Trios </vt:lpstr>
      <vt:lpstr>Slide 13</vt:lpstr>
      <vt:lpstr>THE MONTILLATION OF TRAXOLINE</vt:lpstr>
      <vt:lpstr>A comprehension quiz….</vt:lpstr>
      <vt:lpstr>The answers….</vt:lpstr>
      <vt:lpstr>Five components of reading</vt:lpstr>
      <vt:lpstr>Slide 18</vt:lpstr>
      <vt:lpstr>Slide 19</vt:lpstr>
      <vt:lpstr>Metacognition</vt:lpstr>
      <vt:lpstr>Reading</vt:lpstr>
      <vt:lpstr>Last Words </vt:lpstr>
      <vt:lpstr>Slide 23</vt:lpstr>
      <vt:lpstr>Invitation</vt:lpstr>
      <vt:lpstr>What did you do to make sense of this text?</vt:lpstr>
      <vt:lpstr>Learning from being metacognition</vt:lpstr>
      <vt:lpstr>Slide 27</vt:lpstr>
      <vt:lpstr>Break time</vt:lpstr>
      <vt:lpstr>Slide 29</vt:lpstr>
      <vt:lpstr>But, first, what is a strategy?</vt:lpstr>
      <vt:lpstr>Strategies of proficient readers</vt:lpstr>
      <vt:lpstr>Monitor for understanding</vt:lpstr>
      <vt:lpstr>Ask questions</vt:lpstr>
      <vt:lpstr>Activate, Utilize, Build Background Knowledge</vt:lpstr>
      <vt:lpstr>Making connections</vt:lpstr>
      <vt:lpstr>Draw inferences</vt:lpstr>
      <vt:lpstr>Determine Importance</vt:lpstr>
      <vt:lpstr>Create sensory images…Visualize</vt:lpstr>
      <vt:lpstr> and synthesize</vt:lpstr>
      <vt:lpstr>Before, During, After</vt:lpstr>
      <vt:lpstr>Workshop #1: </vt:lpstr>
      <vt:lpstr>Activating  background knowledge</vt:lpstr>
      <vt:lpstr>Background knowlege</vt:lpstr>
      <vt:lpstr>Background Knowledge + Making Connections </vt:lpstr>
      <vt:lpstr>Making connections</vt:lpstr>
      <vt:lpstr>Demonstration lesson</vt:lpstr>
      <vt:lpstr>If the eyes are the window to our souls, what do her eyes tell us?</vt:lpstr>
      <vt:lpstr>During</vt:lpstr>
      <vt:lpstr>After</vt:lpstr>
      <vt:lpstr>Application</vt:lpstr>
      <vt:lpstr>Workshop 2</vt:lpstr>
      <vt:lpstr>Focus thinking strategies: Determining Importance/Asking questions</vt:lpstr>
      <vt:lpstr>Asking questions</vt:lpstr>
      <vt:lpstr>Slide 54</vt:lpstr>
      <vt:lpstr>Demonstration Lesson</vt:lpstr>
      <vt:lpstr>Word Splash</vt:lpstr>
      <vt:lpstr> DURING READING</vt:lpstr>
      <vt:lpstr>AFTER READING</vt:lpstr>
      <vt:lpstr>Slide 59</vt:lpstr>
      <vt:lpstr>reflecting</vt:lpstr>
      <vt:lpstr>Homework</vt:lpstr>
      <vt:lpstr>WELCOME</vt:lpstr>
      <vt:lpstr>ANCHOR CHART</vt:lpstr>
      <vt:lpstr>KWL</vt:lpstr>
      <vt:lpstr>Workshop #3</vt:lpstr>
      <vt:lpstr>Visualizing or Using Sensory Images</vt:lpstr>
      <vt:lpstr>Drawing inferences</vt:lpstr>
      <vt:lpstr>Think Aloud</vt:lpstr>
      <vt:lpstr>During Reading</vt:lpstr>
      <vt:lpstr>JOIN WITH ANOTHER PAIR</vt:lpstr>
      <vt:lpstr>After reading</vt:lpstr>
      <vt:lpstr>Label our strategies</vt:lpstr>
      <vt:lpstr>What do the thinking strategies sound like?</vt:lpstr>
      <vt:lpstr>Checking out the wiki</vt:lpstr>
      <vt:lpstr>Your turn</vt:lpstr>
      <vt:lpstr>Slide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steviq</dc:creator>
  <cp:lastModifiedBy>steviq</cp:lastModifiedBy>
  <cp:revision>196</cp:revision>
  <dcterms:created xsi:type="dcterms:W3CDTF">2010-09-14T05:30:07Z</dcterms:created>
  <dcterms:modified xsi:type="dcterms:W3CDTF">2011-04-17T06:51:44Z</dcterms:modified>
</cp:coreProperties>
</file>